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Lexend Deca" panose="020B0604020202020204" charset="0"/>
      <p:regular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50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c0cd8b937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c0cd8b93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c0cd8b937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c0cd8b93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c0cd8b93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c0cd8b93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c0cd8b93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c0cd8b93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c0cd8b93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c0cd8b93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c073fc33d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c073fc33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economictimes.indiatimes.com/definition/cryptography" TargetMode="External"/><Relationship Id="rId7" Type="http://schemas.openxmlformats.org/officeDocument/2006/relationships/hyperlink" Target="https://www.comparitech.com/blog/information-security/rsa-encryption/"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www.simplilearn.com/what-is-des-article" TargetMode="External"/><Relationship Id="rId5" Type="http://schemas.openxmlformats.org/officeDocument/2006/relationships/hyperlink" Target="https://www.britannica.com/topic/cryptology" TargetMode="External"/><Relationship Id="rId4" Type="http://schemas.openxmlformats.org/officeDocument/2006/relationships/hyperlink" Target="https://marvelous-essays.com/blog/interesting-facts-about-cryptography.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Cryptography and Computer Science</a:t>
            </a:r>
            <a:endParaRPr/>
          </a:p>
        </p:txBody>
      </p:sp>
      <p:pic>
        <p:nvPicPr>
          <p:cNvPr id="61" name="Google Shape;61;p13"/>
          <p:cNvPicPr preferRelativeResize="0"/>
          <p:nvPr/>
        </p:nvPicPr>
        <p:blipFill>
          <a:blip r:embed="rId3">
            <a:alphaModFix/>
          </a:blip>
          <a:stretch>
            <a:fillRect/>
          </a:stretch>
        </p:blipFill>
        <p:spPr>
          <a:xfrm>
            <a:off x="5892100"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7" name="Google Shape;67;p13"/>
          <p:cNvSpPr txBox="1"/>
          <p:nvPr/>
        </p:nvSpPr>
        <p:spPr>
          <a:xfrm>
            <a:off x="685800" y="4320675"/>
            <a:ext cx="293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Muli"/>
                <a:ea typeface="Muli"/>
                <a:cs typeface="Muli"/>
                <a:sym typeface="Muli"/>
              </a:rPr>
              <a:t>Written by Aidan Majeed</a:t>
            </a:r>
            <a:endParaRPr>
              <a:solidFill>
                <a:srgbClr val="FFFFFF"/>
              </a:solidFill>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Cryptography?</a:t>
            </a:r>
            <a:endParaRPr/>
          </a:p>
        </p:txBody>
      </p:sp>
      <p:sp>
        <p:nvSpPr>
          <p:cNvPr id="73" name="Google Shape;73;p14"/>
          <p:cNvSpPr txBox="1">
            <a:spLocks noGrp="1"/>
          </p:cNvSpPr>
          <p:nvPr>
            <p:ph type="body" idx="1"/>
          </p:nvPr>
        </p:nvSpPr>
        <p:spPr>
          <a:xfrm>
            <a:off x="498200" y="1279650"/>
            <a:ext cx="5712000" cy="21771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500"/>
              <a:t>The method of translating ordinary plain text into unintelligible text, and vice versa, is known as cryptography. It is a way of storing and transmitting data in a specific format that can only be read and interpreted by those who are meant to. Cryptography may be used for user authentication as well as shielding data from theft or modification. Cryptography is used in many applications like banking transactions cards, computer passwords, and e- commerce transactions. Cryptography used to be synonymous with encryption, but today it is mostly focused on mathematical theory and computer science practice.</a:t>
            </a:r>
            <a:endParaRPr sz="1500"/>
          </a:p>
        </p:txBody>
      </p:sp>
      <p:sp>
        <p:nvSpPr>
          <p:cNvPr id="74" name="Google Shape;74;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75" name="Google Shape;75;p14"/>
          <p:cNvSpPr/>
          <p:nvPr/>
        </p:nvSpPr>
        <p:spPr>
          <a:xfrm>
            <a:off x="6546900" y="470125"/>
            <a:ext cx="2105100" cy="2883900"/>
          </a:xfrm>
          <a:prstGeom prst="flowChartAlternateProcess">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Muli"/>
                <a:ea typeface="Muli"/>
                <a:cs typeface="Muli"/>
                <a:sym typeface="Muli"/>
              </a:rPr>
              <a:t>Modern cryptography concerns with:</a:t>
            </a:r>
            <a:endParaRPr sz="1300" b="1" i="1">
              <a:latin typeface="Muli"/>
              <a:ea typeface="Muli"/>
              <a:cs typeface="Muli"/>
              <a:sym typeface="Muli"/>
            </a:endParaRPr>
          </a:p>
          <a:p>
            <a:pPr marL="0" lvl="0" indent="0" algn="l" rtl="0">
              <a:spcBef>
                <a:spcPts val="0"/>
              </a:spcBef>
              <a:spcAft>
                <a:spcPts val="0"/>
              </a:spcAft>
              <a:buNone/>
            </a:pPr>
            <a:endParaRPr sz="900">
              <a:latin typeface="Muli"/>
              <a:ea typeface="Muli"/>
              <a:cs typeface="Muli"/>
              <a:sym typeface="Muli"/>
            </a:endParaRPr>
          </a:p>
          <a:p>
            <a:pPr marL="0" lvl="0" indent="0" algn="l" rtl="0">
              <a:spcBef>
                <a:spcPts val="0"/>
              </a:spcBef>
              <a:spcAft>
                <a:spcPts val="0"/>
              </a:spcAft>
              <a:buNone/>
            </a:pPr>
            <a:r>
              <a:rPr lang="en" sz="900" b="1">
                <a:latin typeface="Muli"/>
                <a:ea typeface="Muli"/>
                <a:cs typeface="Muli"/>
                <a:sym typeface="Muli"/>
              </a:rPr>
              <a:t>Confidentiality -</a:t>
            </a:r>
            <a:r>
              <a:rPr lang="en" sz="900">
                <a:latin typeface="Muli"/>
                <a:ea typeface="Muli"/>
                <a:cs typeface="Muli"/>
                <a:sym typeface="Muli"/>
              </a:rPr>
              <a:t> Information cannot be understood by anyone.</a:t>
            </a:r>
            <a:endParaRPr sz="900">
              <a:latin typeface="Muli"/>
              <a:ea typeface="Muli"/>
              <a:cs typeface="Muli"/>
              <a:sym typeface="Muli"/>
            </a:endParaRPr>
          </a:p>
          <a:p>
            <a:pPr marL="0" lvl="0" indent="0" algn="l" rtl="0">
              <a:spcBef>
                <a:spcPts val="0"/>
              </a:spcBef>
              <a:spcAft>
                <a:spcPts val="0"/>
              </a:spcAft>
              <a:buNone/>
            </a:pPr>
            <a:endParaRPr sz="900">
              <a:latin typeface="Muli"/>
              <a:ea typeface="Muli"/>
              <a:cs typeface="Muli"/>
              <a:sym typeface="Muli"/>
            </a:endParaRPr>
          </a:p>
          <a:p>
            <a:pPr marL="0" lvl="0" indent="0" algn="l" rtl="0">
              <a:spcBef>
                <a:spcPts val="0"/>
              </a:spcBef>
              <a:spcAft>
                <a:spcPts val="0"/>
              </a:spcAft>
              <a:buNone/>
            </a:pPr>
            <a:r>
              <a:rPr lang="en" sz="900" b="1">
                <a:latin typeface="Muli"/>
                <a:ea typeface="Muli"/>
                <a:cs typeface="Muli"/>
                <a:sym typeface="Muli"/>
              </a:rPr>
              <a:t>Integrity - </a:t>
            </a:r>
            <a:r>
              <a:rPr lang="en" sz="900">
                <a:latin typeface="Muli"/>
                <a:ea typeface="Muli"/>
                <a:cs typeface="Muli"/>
                <a:sym typeface="Muli"/>
              </a:rPr>
              <a:t>Information cannot be altered.</a:t>
            </a:r>
            <a:endParaRPr sz="900">
              <a:latin typeface="Muli"/>
              <a:ea typeface="Muli"/>
              <a:cs typeface="Muli"/>
              <a:sym typeface="Muli"/>
            </a:endParaRPr>
          </a:p>
          <a:p>
            <a:pPr marL="0" lvl="0" indent="0" algn="l" rtl="0">
              <a:spcBef>
                <a:spcPts val="0"/>
              </a:spcBef>
              <a:spcAft>
                <a:spcPts val="0"/>
              </a:spcAft>
              <a:buNone/>
            </a:pPr>
            <a:endParaRPr sz="900" b="1">
              <a:latin typeface="Muli"/>
              <a:ea typeface="Muli"/>
              <a:cs typeface="Muli"/>
              <a:sym typeface="Muli"/>
            </a:endParaRPr>
          </a:p>
          <a:p>
            <a:pPr marL="0" lvl="0" indent="0" algn="l" rtl="0">
              <a:spcBef>
                <a:spcPts val="0"/>
              </a:spcBef>
              <a:spcAft>
                <a:spcPts val="0"/>
              </a:spcAft>
              <a:buNone/>
            </a:pPr>
            <a:r>
              <a:rPr lang="en" sz="900" b="1">
                <a:latin typeface="Muli"/>
                <a:ea typeface="Muli"/>
                <a:cs typeface="Muli"/>
                <a:sym typeface="Muli"/>
              </a:rPr>
              <a:t>Non-repudiation -</a:t>
            </a:r>
            <a:r>
              <a:rPr lang="en" sz="900">
                <a:latin typeface="Muli"/>
                <a:ea typeface="Muli"/>
                <a:cs typeface="Muli"/>
                <a:sym typeface="Muli"/>
              </a:rPr>
              <a:t> Sender cannot deny his/her intentions in the transmission of the information at a later stage.</a:t>
            </a:r>
            <a:endParaRPr sz="900">
              <a:latin typeface="Muli"/>
              <a:ea typeface="Muli"/>
              <a:cs typeface="Muli"/>
              <a:sym typeface="Muli"/>
            </a:endParaRPr>
          </a:p>
          <a:p>
            <a:pPr marL="0" lvl="0" indent="0" algn="l" rtl="0">
              <a:spcBef>
                <a:spcPts val="0"/>
              </a:spcBef>
              <a:spcAft>
                <a:spcPts val="0"/>
              </a:spcAft>
              <a:buNone/>
            </a:pPr>
            <a:endParaRPr sz="900">
              <a:latin typeface="Muli"/>
              <a:ea typeface="Muli"/>
              <a:cs typeface="Muli"/>
              <a:sym typeface="Muli"/>
            </a:endParaRPr>
          </a:p>
          <a:p>
            <a:pPr marL="0" lvl="0" indent="0" algn="l" rtl="0">
              <a:spcBef>
                <a:spcPts val="0"/>
              </a:spcBef>
              <a:spcAft>
                <a:spcPts val="0"/>
              </a:spcAft>
              <a:buNone/>
            </a:pPr>
            <a:r>
              <a:rPr lang="en" sz="900" b="1">
                <a:latin typeface="Muli"/>
                <a:ea typeface="Muli"/>
                <a:cs typeface="Muli"/>
                <a:sym typeface="Muli"/>
              </a:rPr>
              <a:t>Authentication -</a:t>
            </a:r>
            <a:r>
              <a:rPr lang="en" sz="900">
                <a:latin typeface="Muli"/>
                <a:ea typeface="Muli"/>
                <a:cs typeface="Muli"/>
                <a:sym typeface="Muli"/>
              </a:rPr>
              <a:t> Sender and receiver can confirm each.</a:t>
            </a:r>
            <a:endParaRPr sz="900">
              <a:latin typeface="Muli"/>
              <a:ea typeface="Muli"/>
              <a:cs typeface="Muli"/>
              <a:sym typeface="Muli"/>
            </a:endParaRPr>
          </a:p>
        </p:txBody>
      </p:sp>
      <p:sp>
        <p:nvSpPr>
          <p:cNvPr id="76" name="Google Shape;76;p14"/>
          <p:cNvSpPr/>
          <p:nvPr/>
        </p:nvSpPr>
        <p:spPr>
          <a:xfrm>
            <a:off x="6382000" y="3456753"/>
            <a:ext cx="2434914" cy="1293084"/>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Muli"/>
                <a:ea typeface="Muli"/>
                <a:cs typeface="Muli"/>
                <a:sym typeface="Muli"/>
              </a:rPr>
              <a:t>What is a key in Cryptography?</a:t>
            </a:r>
            <a:endParaRPr sz="1000" b="1">
              <a:latin typeface="Muli"/>
              <a:ea typeface="Muli"/>
              <a:cs typeface="Muli"/>
              <a:sym typeface="Muli"/>
            </a:endParaRPr>
          </a:p>
          <a:p>
            <a:pPr marL="0" lvl="0" indent="0" algn="ctr" rtl="0">
              <a:spcBef>
                <a:spcPts val="0"/>
              </a:spcBef>
              <a:spcAft>
                <a:spcPts val="0"/>
              </a:spcAft>
              <a:buNone/>
            </a:pPr>
            <a:endParaRPr sz="500">
              <a:latin typeface="Muli"/>
              <a:ea typeface="Muli"/>
              <a:cs typeface="Muli"/>
              <a:sym typeface="Muli"/>
            </a:endParaRPr>
          </a:p>
          <a:p>
            <a:pPr marL="0" lvl="0" indent="0" algn="ctr" rtl="0">
              <a:spcBef>
                <a:spcPts val="0"/>
              </a:spcBef>
              <a:spcAft>
                <a:spcPts val="0"/>
              </a:spcAft>
              <a:buNone/>
            </a:pPr>
            <a:r>
              <a:rPr lang="en" sz="1000">
                <a:latin typeface="Muli"/>
                <a:ea typeface="Muli"/>
                <a:cs typeface="Muli"/>
                <a:sym typeface="Muli"/>
              </a:rPr>
              <a:t>A key is a piece of information (a parameter) that determines the functional output of a cryptographic algorithm.</a:t>
            </a:r>
            <a:endParaRPr sz="1000">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580550" y="205975"/>
            <a:ext cx="77418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Visual Representation of Cryptography</a:t>
            </a:r>
            <a:endParaRPr/>
          </a:p>
        </p:txBody>
      </p:sp>
      <p:sp>
        <p:nvSpPr>
          <p:cNvPr id="82" name="Google Shape;82;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83" name="Google Shape;83;p15" descr="Data Security Must Be a Top Priority for HR | The Cyber Security Place"/>
          <p:cNvPicPr preferRelativeResize="0"/>
          <p:nvPr/>
        </p:nvPicPr>
        <p:blipFill>
          <a:blip r:embed="rId3">
            <a:alphaModFix/>
          </a:blip>
          <a:stretch>
            <a:fillRect/>
          </a:stretch>
        </p:blipFill>
        <p:spPr>
          <a:xfrm>
            <a:off x="840175" y="1452525"/>
            <a:ext cx="4043700" cy="2694550"/>
          </a:xfrm>
          <a:prstGeom prst="rect">
            <a:avLst/>
          </a:prstGeom>
          <a:noFill/>
          <a:ln>
            <a:noFill/>
          </a:ln>
        </p:spPr>
      </p:pic>
      <p:pic>
        <p:nvPicPr>
          <p:cNvPr id="84" name="Google Shape;84;p15" descr="Cryptography - Wikipedia"/>
          <p:cNvPicPr preferRelativeResize="0"/>
          <p:nvPr/>
        </p:nvPicPr>
        <p:blipFill>
          <a:blip r:embed="rId4">
            <a:alphaModFix/>
          </a:blip>
          <a:stretch>
            <a:fillRect/>
          </a:stretch>
        </p:blipFill>
        <p:spPr>
          <a:xfrm>
            <a:off x="5638925" y="1452525"/>
            <a:ext cx="2900825" cy="2694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580550" y="205975"/>
            <a:ext cx="7250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Key Developments in Cryptography</a:t>
            </a:r>
            <a:endParaRPr/>
          </a:p>
        </p:txBody>
      </p:sp>
      <p:sp>
        <p:nvSpPr>
          <p:cNvPr id="90" name="Google Shape;90;p16"/>
          <p:cNvSpPr txBox="1">
            <a:spLocks noGrp="1"/>
          </p:cNvSpPr>
          <p:nvPr>
            <p:ph type="body" idx="1"/>
          </p:nvPr>
        </p:nvSpPr>
        <p:spPr>
          <a:xfrm>
            <a:off x="236775" y="1161600"/>
            <a:ext cx="6267900" cy="38715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a:t>As technology becomes more advanced, Cryptography continues grow. In this field, three modern developments have become well known. These are:</a:t>
            </a:r>
            <a:endParaRPr sz="1400"/>
          </a:p>
          <a:p>
            <a:pPr marL="457200" lvl="0" indent="-304800" algn="l" rtl="0">
              <a:spcBef>
                <a:spcPts val="600"/>
              </a:spcBef>
              <a:spcAft>
                <a:spcPts val="0"/>
              </a:spcAft>
              <a:buSzPts val="1200"/>
              <a:buChar char="⬡"/>
            </a:pPr>
            <a:r>
              <a:rPr lang="en" sz="1200" b="1" i="1">
                <a:latin typeface="Muli"/>
                <a:ea typeface="Muli"/>
                <a:cs typeface="Muli"/>
                <a:sym typeface="Muli"/>
              </a:rPr>
              <a:t>Symmetric-key Cryptography:</a:t>
            </a:r>
            <a:r>
              <a:rPr lang="en" sz="1200"/>
              <a:t> </a:t>
            </a:r>
            <a:endParaRPr sz="1200"/>
          </a:p>
          <a:p>
            <a:pPr marL="914400" lvl="1" indent="-298450" algn="l" rtl="0">
              <a:spcBef>
                <a:spcPts val="0"/>
              </a:spcBef>
              <a:spcAft>
                <a:spcPts val="0"/>
              </a:spcAft>
              <a:buSzPts val="1100"/>
              <a:buChar char="∙"/>
            </a:pPr>
            <a:r>
              <a:rPr lang="en" sz="1100"/>
              <a:t>A single key is shared by both the sender and the recipient. The sender encrypts plaintext and sends the cypher text to the receiver using this key. The recipient, on the other hand, uses the same key to decrypt the message and retrieve the plain text. However, this is the most unsecured form of cryptography.</a:t>
            </a:r>
            <a:endParaRPr sz="1100"/>
          </a:p>
          <a:p>
            <a:pPr marL="0" lvl="0" indent="0" algn="l" rtl="0">
              <a:spcBef>
                <a:spcPts val="600"/>
              </a:spcBef>
              <a:spcAft>
                <a:spcPts val="0"/>
              </a:spcAft>
              <a:buClr>
                <a:schemeClr val="dk1"/>
              </a:buClr>
              <a:buSzPts val="1100"/>
              <a:buFont typeface="Arial"/>
              <a:buNone/>
            </a:pPr>
            <a:endParaRPr sz="100"/>
          </a:p>
          <a:p>
            <a:pPr marL="457200" lvl="0" indent="-304800" algn="l" rtl="0">
              <a:spcBef>
                <a:spcPts val="600"/>
              </a:spcBef>
              <a:spcAft>
                <a:spcPts val="0"/>
              </a:spcAft>
              <a:buSzPts val="1200"/>
              <a:buChar char="⬡"/>
            </a:pPr>
            <a:r>
              <a:rPr lang="en" sz="1200" b="1" i="1">
                <a:latin typeface="Muli"/>
                <a:ea typeface="Muli"/>
                <a:cs typeface="Muli"/>
                <a:sym typeface="Muli"/>
              </a:rPr>
              <a:t>Public-Key Cryptography: </a:t>
            </a:r>
            <a:endParaRPr sz="1200" b="1" i="1">
              <a:latin typeface="Muli"/>
              <a:ea typeface="Muli"/>
              <a:cs typeface="Muli"/>
              <a:sym typeface="Muli"/>
            </a:endParaRPr>
          </a:p>
          <a:p>
            <a:pPr marL="914400" lvl="1" indent="-298450" algn="l" rtl="0">
              <a:spcBef>
                <a:spcPts val="0"/>
              </a:spcBef>
              <a:spcAft>
                <a:spcPts val="0"/>
              </a:spcAft>
              <a:buSzPts val="1100"/>
              <a:buChar char="∙"/>
            </a:pPr>
            <a:r>
              <a:rPr lang="en" sz="1100"/>
              <a:t>The public and private keys are used in public-key cryptography. The public key can be publicly circulated, but the paired private key must be kept secret. The public key is used for encryption, and the private key is used for decryption.</a:t>
            </a:r>
            <a:endParaRPr sz="1100"/>
          </a:p>
          <a:p>
            <a:pPr marL="914400" lvl="0" indent="0" algn="l" rtl="0">
              <a:spcBef>
                <a:spcPts val="600"/>
              </a:spcBef>
              <a:spcAft>
                <a:spcPts val="0"/>
              </a:spcAft>
              <a:buNone/>
            </a:pPr>
            <a:endParaRPr sz="300"/>
          </a:p>
          <a:p>
            <a:pPr marL="457200" lvl="0" indent="-311150" algn="l" rtl="0">
              <a:spcBef>
                <a:spcPts val="600"/>
              </a:spcBef>
              <a:spcAft>
                <a:spcPts val="0"/>
              </a:spcAft>
              <a:buSzPts val="1300"/>
              <a:buChar char="⬡"/>
            </a:pPr>
            <a:r>
              <a:rPr lang="en" sz="1200" b="1" i="1">
                <a:latin typeface="Muli"/>
                <a:ea typeface="Muli"/>
                <a:cs typeface="Muli"/>
                <a:sym typeface="Muli"/>
              </a:rPr>
              <a:t>Hash Functions:</a:t>
            </a:r>
            <a:r>
              <a:rPr lang="en" sz="1300"/>
              <a:t> </a:t>
            </a:r>
            <a:endParaRPr sz="1300"/>
          </a:p>
          <a:p>
            <a:pPr marL="914400" lvl="1" indent="-298450" algn="l" rtl="0">
              <a:spcBef>
                <a:spcPts val="0"/>
              </a:spcBef>
              <a:spcAft>
                <a:spcPts val="0"/>
              </a:spcAft>
              <a:buSzPts val="1100"/>
              <a:buChar char="∙"/>
            </a:pPr>
            <a:r>
              <a:rPr lang="en" sz="1100"/>
              <a:t>This algorithm does not use a key. The plain text is hashed with a fixed-length hash value that prevents the plain text contents from being retrieved. Many operating systems often use hash functions to encrypt passwords.</a:t>
            </a:r>
            <a:endParaRPr sz="11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a:p>
            <a:pPr marL="0" lvl="0" indent="0" algn="l" rtl="0">
              <a:spcBef>
                <a:spcPts val="600"/>
              </a:spcBef>
              <a:spcAft>
                <a:spcPts val="0"/>
              </a:spcAft>
              <a:buClr>
                <a:schemeClr val="dk1"/>
              </a:buClr>
              <a:buSzPts val="1100"/>
              <a:buFont typeface="Arial"/>
              <a:buNone/>
            </a:pPr>
            <a:endParaRPr sz="1300"/>
          </a:p>
        </p:txBody>
      </p:sp>
      <p:sp>
        <p:nvSpPr>
          <p:cNvPr id="91" name="Google Shape;9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92" name="Google Shape;92;p16" descr="Symmetric vs. Asymmetric Encryption - What are differences?"/>
          <p:cNvPicPr preferRelativeResize="0"/>
          <p:nvPr/>
        </p:nvPicPr>
        <p:blipFill>
          <a:blip r:embed="rId3">
            <a:alphaModFix/>
          </a:blip>
          <a:stretch>
            <a:fillRect/>
          </a:stretch>
        </p:blipFill>
        <p:spPr>
          <a:xfrm>
            <a:off x="6650250" y="1216000"/>
            <a:ext cx="2255575" cy="1456575"/>
          </a:xfrm>
          <a:prstGeom prst="rect">
            <a:avLst/>
          </a:prstGeom>
          <a:noFill/>
          <a:ln>
            <a:noFill/>
          </a:ln>
        </p:spPr>
      </p:pic>
      <p:pic>
        <p:nvPicPr>
          <p:cNvPr id="93" name="Google Shape;93;p16" descr="What is Public Key Cryptography? - Twilio"/>
          <p:cNvPicPr preferRelativeResize="0"/>
          <p:nvPr/>
        </p:nvPicPr>
        <p:blipFill>
          <a:blip r:embed="rId4">
            <a:alphaModFix/>
          </a:blip>
          <a:stretch>
            <a:fillRect/>
          </a:stretch>
        </p:blipFill>
        <p:spPr>
          <a:xfrm>
            <a:off x="6650250" y="2790100"/>
            <a:ext cx="2255575" cy="1284462"/>
          </a:xfrm>
          <a:prstGeom prst="rect">
            <a:avLst/>
          </a:prstGeom>
          <a:noFill/>
          <a:ln>
            <a:noFill/>
          </a:ln>
        </p:spPr>
      </p:pic>
      <p:pic>
        <p:nvPicPr>
          <p:cNvPr id="94" name="Google Shape;94;p16" descr="Hash Function in Cryptography: How Does It Work? | InfoSec Insights"/>
          <p:cNvPicPr preferRelativeResize="0"/>
          <p:nvPr/>
        </p:nvPicPr>
        <p:blipFill>
          <a:blip r:embed="rId5">
            <a:alphaModFix/>
          </a:blip>
          <a:stretch>
            <a:fillRect/>
          </a:stretch>
        </p:blipFill>
        <p:spPr>
          <a:xfrm>
            <a:off x="6650250" y="4175700"/>
            <a:ext cx="2255575" cy="8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580550" y="205975"/>
            <a:ext cx="69909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Cryptography: The More You Know</a:t>
            </a:r>
            <a:endParaRPr/>
          </a:p>
        </p:txBody>
      </p:sp>
      <p:sp>
        <p:nvSpPr>
          <p:cNvPr id="100" name="Google Shape;100;p17"/>
          <p:cNvSpPr txBox="1">
            <a:spLocks noGrp="1"/>
          </p:cNvSpPr>
          <p:nvPr>
            <p:ph type="body" idx="1"/>
          </p:nvPr>
        </p:nvSpPr>
        <p:spPr>
          <a:xfrm>
            <a:off x="580550" y="1188525"/>
            <a:ext cx="6436500" cy="38637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Font typeface="Muli"/>
              <a:buAutoNum type="arabicPeriod"/>
            </a:pPr>
            <a:r>
              <a:rPr lang="en" sz="1100" b="1" dirty="0">
                <a:latin typeface="Muli"/>
                <a:ea typeface="Muli"/>
                <a:cs typeface="Muli"/>
                <a:sym typeface="Muli"/>
              </a:rPr>
              <a:t>How Cryptography Evolved</a:t>
            </a:r>
            <a:endParaRPr sz="1100" b="1" dirty="0">
              <a:latin typeface="Muli"/>
              <a:ea typeface="Muli"/>
              <a:cs typeface="Muli"/>
              <a:sym typeface="Muli"/>
            </a:endParaRPr>
          </a:p>
          <a:p>
            <a:pPr lvl="1" indent="-292100">
              <a:buSzPts val="1000"/>
            </a:pPr>
            <a:r>
              <a:rPr lang="en" sz="1000" dirty="0"/>
              <a:t>At the end of the 20th century, an upheaval occurred, which involved the way citizens and businesses made use of pure information, meaning information with no physical form. This sparked two technical developments: universal access to affordable real time global communications, and the practical capability to acquire, process, store, and spread unlimited amounts of personal information.  This resulted in what we know as electronic banking, personal computers, and e-commerce.</a:t>
            </a:r>
            <a:endParaRPr sz="1000" dirty="0"/>
          </a:p>
          <a:p>
            <a:pPr marL="1143000" lvl="0" indent="-228600" algn="l" rtl="0">
              <a:spcBef>
                <a:spcPts val="600"/>
              </a:spcBef>
              <a:spcAft>
                <a:spcPts val="0"/>
              </a:spcAft>
              <a:buFont typeface="+mj-lt"/>
              <a:buAutoNum type="arabicPeriod"/>
            </a:pPr>
            <a:endParaRPr sz="100" dirty="0"/>
          </a:p>
          <a:p>
            <a:pPr marL="457200" lvl="0" indent="-298450" algn="l" rtl="0">
              <a:spcBef>
                <a:spcPts val="600"/>
              </a:spcBef>
              <a:spcAft>
                <a:spcPts val="0"/>
              </a:spcAft>
              <a:buSzPts val="1100"/>
              <a:buFont typeface="Muli"/>
              <a:buAutoNum type="arabicPeriod"/>
            </a:pPr>
            <a:r>
              <a:rPr lang="en" sz="1100" b="1" dirty="0">
                <a:latin typeface="Muli"/>
                <a:ea typeface="Muli"/>
                <a:cs typeface="Muli"/>
                <a:sym typeface="Muli"/>
              </a:rPr>
              <a:t>Cryptography and the Military:</a:t>
            </a:r>
            <a:endParaRPr sz="1100" b="1" dirty="0">
              <a:latin typeface="Muli"/>
              <a:ea typeface="Muli"/>
              <a:cs typeface="Muli"/>
              <a:sym typeface="Muli"/>
            </a:endParaRPr>
          </a:p>
          <a:p>
            <a:pPr lvl="1" indent="-292100">
              <a:buSzPts val="1000"/>
            </a:pPr>
            <a:r>
              <a:rPr lang="en" sz="1000" dirty="0"/>
              <a:t>Cryptography was initially researched solely for military purposes. During WWII, the encrypted texts were used to send hidden messages. ENIGMA was a common language of cryptography used by the Germans to strike American troops during World War II. Alan Turing was the one who deciphered the code, allowing the US army to avoid losing the war.</a:t>
            </a:r>
            <a:endParaRPr sz="1000" dirty="0"/>
          </a:p>
          <a:p>
            <a:pPr marL="685800" lvl="0" indent="-228600" algn="l" rtl="0">
              <a:spcBef>
                <a:spcPts val="600"/>
              </a:spcBef>
              <a:spcAft>
                <a:spcPts val="0"/>
              </a:spcAft>
              <a:buFont typeface="+mj-lt"/>
              <a:buAutoNum type="arabicPeriod"/>
            </a:pPr>
            <a:endParaRPr sz="100" dirty="0"/>
          </a:p>
          <a:p>
            <a:pPr marL="457200" lvl="0" indent="-298450" algn="l" rtl="0">
              <a:spcBef>
                <a:spcPts val="600"/>
              </a:spcBef>
              <a:spcAft>
                <a:spcPts val="0"/>
              </a:spcAft>
              <a:buSzPts val="1100"/>
              <a:buFont typeface="Muli"/>
              <a:buAutoNum type="arabicPeriod"/>
            </a:pPr>
            <a:r>
              <a:rPr lang="en" sz="1100" b="1" dirty="0">
                <a:latin typeface="Muli"/>
                <a:ea typeface="Muli"/>
                <a:cs typeface="Muli"/>
                <a:sym typeface="Muli"/>
              </a:rPr>
              <a:t>A History Lesson:</a:t>
            </a:r>
            <a:endParaRPr sz="1100" b="1" dirty="0">
              <a:latin typeface="Muli"/>
              <a:ea typeface="Muli"/>
              <a:cs typeface="Muli"/>
              <a:sym typeface="Muli"/>
            </a:endParaRPr>
          </a:p>
          <a:p>
            <a:pPr marL="914400" lvl="1" indent="-298450" algn="l" rtl="0">
              <a:spcBef>
                <a:spcPts val="0"/>
              </a:spcBef>
              <a:spcAft>
                <a:spcPts val="0"/>
              </a:spcAft>
              <a:buSzPts val="1100"/>
              <a:buChar char="∙"/>
            </a:pPr>
            <a:r>
              <a:rPr lang="en" sz="1100" dirty="0"/>
              <a:t>An inscription carved about 1900 BC in the main chamber of the tomb of the nobleman Khnumhotep II in Egypt was the first recorded evidence of the use of cryptography (in some form). In place of more common hieroglyphic symbols, the scribe used some unusual ones. The aim wasn't to conceal the message, but rather to alter its appearance to make it look more dignified.</a:t>
            </a:r>
            <a:endParaRPr sz="1100" dirty="0"/>
          </a:p>
          <a:p>
            <a:pPr marL="0" lvl="0" indent="0" algn="l" rtl="0">
              <a:spcBef>
                <a:spcPts val="600"/>
              </a:spcBef>
              <a:spcAft>
                <a:spcPts val="0"/>
              </a:spcAft>
              <a:buNone/>
            </a:pPr>
            <a:endParaRPr sz="1100" dirty="0"/>
          </a:p>
        </p:txBody>
      </p:sp>
      <p:sp>
        <p:nvSpPr>
          <p:cNvPr id="101" name="Google Shape;10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2" name="Google Shape;102;p17"/>
          <p:cNvPicPr preferRelativeResize="0"/>
          <p:nvPr/>
        </p:nvPicPr>
        <p:blipFill>
          <a:blip r:embed="rId3">
            <a:alphaModFix/>
          </a:blip>
          <a:stretch>
            <a:fillRect/>
          </a:stretch>
        </p:blipFill>
        <p:spPr>
          <a:xfrm>
            <a:off x="7097049" y="1298151"/>
            <a:ext cx="1963000" cy="1273599"/>
          </a:xfrm>
          <a:prstGeom prst="rect">
            <a:avLst/>
          </a:prstGeom>
          <a:noFill/>
          <a:ln>
            <a:noFill/>
          </a:ln>
        </p:spPr>
      </p:pic>
      <p:pic>
        <p:nvPicPr>
          <p:cNvPr id="103" name="Google Shape;103;p17"/>
          <p:cNvPicPr preferRelativeResize="0"/>
          <p:nvPr/>
        </p:nvPicPr>
        <p:blipFill>
          <a:blip r:embed="rId4">
            <a:alphaModFix/>
          </a:blip>
          <a:stretch>
            <a:fillRect/>
          </a:stretch>
        </p:blipFill>
        <p:spPr>
          <a:xfrm>
            <a:off x="7127825" y="3088625"/>
            <a:ext cx="1901448" cy="1467149"/>
          </a:xfrm>
          <a:prstGeom prst="rect">
            <a:avLst/>
          </a:prstGeom>
          <a:noFill/>
          <a:ln>
            <a:noFill/>
          </a:ln>
        </p:spPr>
      </p:pic>
      <p:pic>
        <p:nvPicPr>
          <p:cNvPr id="104" name="Google Shape;104;p17" descr="Dollar Sign PNG Logo, Gold Dollar Sign, Black Dollar Sign, Green Dollar Sign  icon images - Free Transparent PNG Logos"/>
          <p:cNvPicPr preferRelativeResize="0"/>
          <p:nvPr/>
        </p:nvPicPr>
        <p:blipFill>
          <a:blip r:embed="rId5">
            <a:alphaModFix/>
          </a:blip>
          <a:stretch>
            <a:fillRect/>
          </a:stretch>
        </p:blipFill>
        <p:spPr>
          <a:xfrm>
            <a:off x="285937" y="1568373"/>
            <a:ext cx="761251" cy="761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580550" y="205975"/>
            <a:ext cx="8366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Computer Science Behind Cryptography</a:t>
            </a:r>
            <a:endParaRPr/>
          </a:p>
        </p:txBody>
      </p:sp>
      <p:sp>
        <p:nvSpPr>
          <p:cNvPr id="110" name="Google Shape;110;p18"/>
          <p:cNvSpPr txBox="1">
            <a:spLocks noGrp="1"/>
          </p:cNvSpPr>
          <p:nvPr>
            <p:ph type="body" idx="1"/>
          </p:nvPr>
        </p:nvSpPr>
        <p:spPr>
          <a:xfrm>
            <a:off x="315775" y="1063375"/>
            <a:ext cx="5985600" cy="39339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200" dirty="0"/>
              <a:t>As mentioned before, Cryptography involves encryption methods, two of which being Symmetric-Key Cryptography, and Public-Key Cryptography. However, each call for different algorithms upon creation.</a:t>
            </a:r>
            <a:endParaRPr sz="1200" dirty="0"/>
          </a:p>
          <a:p>
            <a:pPr marL="0" lvl="0" indent="0" algn="l" rtl="0">
              <a:spcBef>
                <a:spcPts val="600"/>
              </a:spcBef>
              <a:spcAft>
                <a:spcPts val="0"/>
              </a:spcAft>
              <a:buClr>
                <a:schemeClr val="dk1"/>
              </a:buClr>
              <a:buSzPts val="1100"/>
              <a:buFont typeface="Arial"/>
              <a:buNone/>
            </a:pPr>
            <a:endParaRPr sz="100" dirty="0"/>
          </a:p>
          <a:p>
            <a:pPr marL="0" lvl="0" indent="0" algn="l" rtl="0">
              <a:lnSpc>
                <a:spcPct val="100000"/>
              </a:lnSpc>
              <a:spcBef>
                <a:spcPts val="600"/>
              </a:spcBef>
              <a:spcAft>
                <a:spcPts val="0"/>
              </a:spcAft>
              <a:buNone/>
            </a:pPr>
            <a:r>
              <a:rPr lang="en" sz="1000" dirty="0"/>
              <a:t>Symmetric-Key Cryptography can be created within the Python programming language via packages, and utilizes a Data Encryption Standard algorithm</a:t>
            </a:r>
            <a:r>
              <a:rPr lang="en" sz="1300" dirty="0"/>
              <a:t>,</a:t>
            </a:r>
            <a:r>
              <a:rPr lang="en" sz="1000" dirty="0"/>
              <a:t> commonly referred to as DES. </a:t>
            </a:r>
            <a:endParaRPr sz="1000" dirty="0"/>
          </a:p>
          <a:p>
            <a:pPr marL="914400" lvl="0" indent="-285750" algn="l" rtl="0">
              <a:spcBef>
                <a:spcPts val="600"/>
              </a:spcBef>
              <a:spcAft>
                <a:spcPts val="0"/>
              </a:spcAft>
              <a:buSzPts val="900"/>
              <a:buChar char="⬡"/>
            </a:pPr>
            <a:r>
              <a:rPr lang="en" sz="900" dirty="0"/>
              <a:t>The DES algorithm, created in the 1970s, is a symmetric-key block cipher, and takes plain text in 64- bit blocks, and in turn converts them into cipher text using 48-bit keys. Another variant of DES, known as triple DES is used, where it encrypts with the first key, decrypts using the second key, then encrypts with the third key. However, due to the fact that these keys can be accessed by almost everyone, DES is not used as much anymore.</a:t>
            </a:r>
            <a:endParaRPr sz="900" dirty="0"/>
          </a:p>
          <a:p>
            <a:pPr marL="457200" lvl="0" indent="0" algn="l" rtl="0">
              <a:spcBef>
                <a:spcPts val="600"/>
              </a:spcBef>
              <a:spcAft>
                <a:spcPts val="0"/>
              </a:spcAft>
              <a:buNone/>
            </a:pPr>
            <a:endParaRPr sz="100" dirty="0"/>
          </a:p>
          <a:p>
            <a:pPr marL="0" lvl="0" indent="0" algn="l" rtl="0">
              <a:spcBef>
                <a:spcPts val="600"/>
              </a:spcBef>
              <a:spcAft>
                <a:spcPts val="0"/>
              </a:spcAft>
              <a:buNone/>
            </a:pPr>
            <a:r>
              <a:rPr lang="en" sz="1000" dirty="0"/>
              <a:t>Public-Key Cryptography can also be created within python via packages, but utilizes the RSA algorithm.</a:t>
            </a:r>
            <a:endParaRPr sz="1000" dirty="0"/>
          </a:p>
          <a:p>
            <a:pPr marL="914400" lvl="0" indent="-292100" algn="l" rtl="0">
              <a:spcBef>
                <a:spcPts val="600"/>
              </a:spcBef>
              <a:spcAft>
                <a:spcPts val="0"/>
              </a:spcAft>
              <a:buSzPts val="1000"/>
              <a:buChar char="⬡"/>
            </a:pPr>
            <a:r>
              <a:rPr lang="en" sz="1000" dirty="0"/>
              <a:t>Under the RSA encryption, messages are encrypted with the public-key code, and due to distinct mathematical properties within this algorithm, once the message is encrypted, it can only be decrypted with another privatized key.</a:t>
            </a:r>
            <a:endParaRPr sz="1000" dirty="0"/>
          </a:p>
          <a:p>
            <a:pPr marL="1828800" lvl="1" indent="-285750" algn="l" rtl="0">
              <a:spcBef>
                <a:spcPts val="0"/>
              </a:spcBef>
              <a:spcAft>
                <a:spcPts val="0"/>
              </a:spcAft>
              <a:buSzPts val="900"/>
              <a:buChar char="∙"/>
            </a:pPr>
            <a:r>
              <a:rPr lang="en" sz="900" dirty="0"/>
              <a:t>These distinct and complex mathematical properties are known as trapdoor functions, generating primes, Carmichael’s totient function, which are involved in computing the public and private keys used in the encryption and decryption processes.</a:t>
            </a:r>
            <a:endParaRPr sz="900" dirty="0"/>
          </a:p>
        </p:txBody>
      </p:sp>
      <p:sp>
        <p:nvSpPr>
          <p:cNvPr id="111" name="Google Shape;111;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12" name="Google Shape;112;p18"/>
          <p:cNvSpPr/>
          <p:nvPr/>
        </p:nvSpPr>
        <p:spPr>
          <a:xfrm>
            <a:off x="6368828" y="1222563"/>
            <a:ext cx="2577822" cy="336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dirty="0">
              <a:latin typeface="Muli"/>
              <a:ea typeface="Muli"/>
              <a:cs typeface="Muli"/>
              <a:sym typeface="Muli"/>
            </a:endParaRPr>
          </a:p>
          <a:p>
            <a:pPr marL="0" lvl="0" indent="0" algn="ctr" rtl="0">
              <a:spcBef>
                <a:spcPts val="0"/>
              </a:spcBef>
              <a:spcAft>
                <a:spcPts val="0"/>
              </a:spcAft>
              <a:buNone/>
            </a:pPr>
            <a:endParaRPr lang="en" sz="900" dirty="0">
              <a:latin typeface="Muli"/>
              <a:ea typeface="Muli"/>
              <a:cs typeface="Muli"/>
              <a:sym typeface="Muli"/>
            </a:endParaRPr>
          </a:p>
          <a:p>
            <a:pPr marL="0" lvl="0" indent="0" rtl="0">
              <a:spcBef>
                <a:spcPts val="0"/>
              </a:spcBef>
              <a:spcAft>
                <a:spcPts val="0"/>
              </a:spcAft>
              <a:buNone/>
            </a:pPr>
            <a:r>
              <a:rPr lang="en" sz="800" dirty="0">
                <a:latin typeface="Muli"/>
                <a:ea typeface="Muli"/>
                <a:cs typeface="Muli"/>
                <a:sym typeface="Muli"/>
              </a:rPr>
              <a:t>The DES algorithm process breaks down into the following steps:</a:t>
            </a:r>
            <a:endParaRPr sz="800" dirty="0">
              <a:latin typeface="Muli"/>
              <a:ea typeface="Muli"/>
              <a:cs typeface="Muli"/>
              <a:sym typeface="Muli"/>
            </a:endParaRPr>
          </a:p>
          <a:p>
            <a:pPr marL="0" lvl="0" indent="0" rtl="0">
              <a:spcBef>
                <a:spcPts val="0"/>
              </a:spcBef>
              <a:spcAft>
                <a:spcPts val="0"/>
              </a:spcAft>
              <a:buNone/>
            </a:pPr>
            <a:endParaRPr sz="800" dirty="0">
              <a:latin typeface="Muli"/>
              <a:ea typeface="Muli"/>
              <a:cs typeface="Muli"/>
              <a:sym typeface="Muli"/>
            </a:endParaRPr>
          </a:p>
          <a:p>
            <a:pPr marL="457200" lvl="0" indent="-279400" rtl="0">
              <a:spcBef>
                <a:spcPts val="0"/>
              </a:spcBef>
              <a:spcAft>
                <a:spcPts val="0"/>
              </a:spcAft>
              <a:buSzPts val="800"/>
              <a:buFont typeface="Muli"/>
              <a:buAutoNum type="arabicPeriod"/>
            </a:pPr>
            <a:r>
              <a:rPr lang="en" sz="800" dirty="0">
                <a:latin typeface="Muli"/>
                <a:ea typeface="Muli"/>
                <a:cs typeface="Muli"/>
                <a:sym typeface="Muli"/>
              </a:rPr>
              <a:t>The process begins with the 64-bit plain text block getting handed over to an initial permutation (IP) function.</a:t>
            </a:r>
            <a:endParaRPr sz="800" dirty="0">
              <a:latin typeface="Muli"/>
              <a:ea typeface="Muli"/>
              <a:cs typeface="Muli"/>
              <a:sym typeface="Muli"/>
            </a:endParaRPr>
          </a:p>
          <a:p>
            <a:pPr marL="685800" lvl="0" indent="-228600" rtl="0">
              <a:spcBef>
                <a:spcPts val="0"/>
              </a:spcBef>
              <a:spcAft>
                <a:spcPts val="0"/>
              </a:spcAft>
              <a:buFont typeface="+mj-lt"/>
              <a:buAutoNum type="arabicPeriod"/>
            </a:pPr>
            <a:endParaRPr sz="800" dirty="0">
              <a:latin typeface="Muli"/>
              <a:ea typeface="Muli"/>
              <a:cs typeface="Muli"/>
              <a:sym typeface="Muli"/>
            </a:endParaRPr>
          </a:p>
          <a:p>
            <a:pPr marL="457200" lvl="0" indent="-279400" rtl="0">
              <a:spcBef>
                <a:spcPts val="0"/>
              </a:spcBef>
              <a:spcAft>
                <a:spcPts val="0"/>
              </a:spcAft>
              <a:buSzPts val="800"/>
              <a:buFont typeface="Muli"/>
              <a:buAutoNum type="arabicPeriod"/>
            </a:pPr>
            <a:r>
              <a:rPr lang="en" sz="800" dirty="0">
                <a:latin typeface="Muli"/>
                <a:ea typeface="Muli"/>
                <a:cs typeface="Muli"/>
                <a:sym typeface="Muli"/>
              </a:rPr>
              <a:t>The initial permutation (IP) is then performed on the plain text.</a:t>
            </a:r>
            <a:endParaRPr sz="800" dirty="0">
              <a:latin typeface="Muli"/>
              <a:ea typeface="Muli"/>
              <a:cs typeface="Muli"/>
              <a:sym typeface="Muli"/>
            </a:endParaRPr>
          </a:p>
          <a:p>
            <a:pPr marL="685800" lvl="0" indent="-228600" rtl="0">
              <a:spcBef>
                <a:spcPts val="0"/>
              </a:spcBef>
              <a:spcAft>
                <a:spcPts val="0"/>
              </a:spcAft>
              <a:buFont typeface="+mj-lt"/>
              <a:buAutoNum type="arabicPeriod"/>
            </a:pPr>
            <a:endParaRPr sz="800" dirty="0">
              <a:latin typeface="Muli"/>
              <a:ea typeface="Muli"/>
              <a:cs typeface="Muli"/>
              <a:sym typeface="Muli"/>
            </a:endParaRPr>
          </a:p>
          <a:p>
            <a:pPr marL="457200" lvl="0" indent="-279400" rtl="0">
              <a:spcBef>
                <a:spcPts val="0"/>
              </a:spcBef>
              <a:spcAft>
                <a:spcPts val="0"/>
              </a:spcAft>
              <a:buSzPts val="800"/>
              <a:buFont typeface="Muli"/>
              <a:buAutoNum type="arabicPeriod"/>
            </a:pPr>
            <a:r>
              <a:rPr lang="en" sz="800" dirty="0">
                <a:latin typeface="Muli"/>
                <a:ea typeface="Muli"/>
                <a:cs typeface="Muli"/>
                <a:sym typeface="Muli"/>
              </a:rPr>
              <a:t>Next, the initial permutation (IP) creates two halves of the permuted block, referred to as Left Plain Text (LPT) and Right Plain Text (RPT).</a:t>
            </a:r>
            <a:endParaRPr sz="800" dirty="0">
              <a:latin typeface="Muli"/>
              <a:ea typeface="Muli"/>
              <a:cs typeface="Muli"/>
              <a:sym typeface="Muli"/>
            </a:endParaRPr>
          </a:p>
          <a:p>
            <a:pPr marL="685800" lvl="0" indent="-228600" rtl="0">
              <a:spcBef>
                <a:spcPts val="0"/>
              </a:spcBef>
              <a:spcAft>
                <a:spcPts val="0"/>
              </a:spcAft>
              <a:buFont typeface="+mj-lt"/>
              <a:buAutoNum type="arabicPeriod"/>
            </a:pPr>
            <a:endParaRPr sz="800" dirty="0">
              <a:latin typeface="Muli"/>
              <a:ea typeface="Muli"/>
              <a:cs typeface="Muli"/>
              <a:sym typeface="Muli"/>
            </a:endParaRPr>
          </a:p>
          <a:p>
            <a:pPr marL="457200" lvl="0" indent="-279400" rtl="0">
              <a:spcBef>
                <a:spcPts val="0"/>
              </a:spcBef>
              <a:spcAft>
                <a:spcPts val="0"/>
              </a:spcAft>
              <a:buSzPts val="800"/>
              <a:buFont typeface="Muli"/>
              <a:buAutoNum type="arabicPeriod"/>
            </a:pPr>
            <a:r>
              <a:rPr lang="en" sz="800" dirty="0">
                <a:latin typeface="Muli"/>
                <a:ea typeface="Muli"/>
                <a:cs typeface="Muli"/>
                <a:sym typeface="Muli"/>
              </a:rPr>
              <a:t>Each LPT and RPT goes through 16 rounds of the encryption process.</a:t>
            </a:r>
            <a:endParaRPr sz="800" dirty="0">
              <a:latin typeface="Muli"/>
              <a:ea typeface="Muli"/>
              <a:cs typeface="Muli"/>
              <a:sym typeface="Muli"/>
            </a:endParaRPr>
          </a:p>
          <a:p>
            <a:pPr marL="685800" lvl="0" indent="-228600" rtl="0">
              <a:spcBef>
                <a:spcPts val="0"/>
              </a:spcBef>
              <a:spcAft>
                <a:spcPts val="0"/>
              </a:spcAft>
              <a:buFont typeface="+mj-lt"/>
              <a:buAutoNum type="arabicPeriod"/>
            </a:pPr>
            <a:endParaRPr sz="800" dirty="0">
              <a:latin typeface="Muli"/>
              <a:ea typeface="Muli"/>
              <a:cs typeface="Muli"/>
              <a:sym typeface="Muli"/>
            </a:endParaRPr>
          </a:p>
          <a:p>
            <a:pPr marL="457200" lvl="0" indent="-279400" rtl="0">
              <a:spcBef>
                <a:spcPts val="0"/>
              </a:spcBef>
              <a:spcAft>
                <a:spcPts val="0"/>
              </a:spcAft>
              <a:buSzPts val="800"/>
              <a:buFont typeface="Muli"/>
              <a:buAutoNum type="arabicPeriod"/>
            </a:pPr>
            <a:r>
              <a:rPr lang="en" sz="800" dirty="0">
                <a:latin typeface="Muli"/>
                <a:ea typeface="Muli"/>
                <a:cs typeface="Muli"/>
                <a:sym typeface="Muli"/>
              </a:rPr>
              <a:t>Finally, the LPT and RPT are rejoined, and a Final Permutation (FP) is performed on the newly combined block.</a:t>
            </a:r>
            <a:endParaRPr sz="800" dirty="0">
              <a:latin typeface="Muli"/>
              <a:ea typeface="Muli"/>
              <a:cs typeface="Muli"/>
              <a:sym typeface="Muli"/>
            </a:endParaRPr>
          </a:p>
          <a:p>
            <a:pPr marL="685800" lvl="0" indent="-228600" rtl="0">
              <a:spcBef>
                <a:spcPts val="0"/>
              </a:spcBef>
              <a:spcAft>
                <a:spcPts val="0"/>
              </a:spcAft>
              <a:buFont typeface="+mj-lt"/>
              <a:buAutoNum type="arabicPeriod"/>
            </a:pPr>
            <a:endParaRPr sz="800" dirty="0">
              <a:latin typeface="Muli"/>
              <a:ea typeface="Muli"/>
              <a:cs typeface="Muli"/>
              <a:sym typeface="Muli"/>
            </a:endParaRPr>
          </a:p>
          <a:p>
            <a:pPr marL="457200" lvl="0" indent="-279400" rtl="0">
              <a:spcBef>
                <a:spcPts val="0"/>
              </a:spcBef>
              <a:spcAft>
                <a:spcPts val="0"/>
              </a:spcAft>
              <a:buSzPts val="800"/>
              <a:buFont typeface="Muli"/>
              <a:buAutoNum type="arabicPeriod"/>
            </a:pPr>
            <a:r>
              <a:rPr lang="en" sz="800" dirty="0">
                <a:latin typeface="Muli"/>
                <a:ea typeface="Muli"/>
                <a:cs typeface="Muli"/>
                <a:sym typeface="Muli"/>
              </a:rPr>
              <a:t>The result of this process produces the desired 64-bit ciphertext.</a:t>
            </a:r>
            <a:endParaRPr sz="800" dirty="0">
              <a:latin typeface="Muli"/>
              <a:ea typeface="Muli"/>
              <a:cs typeface="Muli"/>
              <a:sym typeface="Muli"/>
            </a:endParaRPr>
          </a:p>
          <a:p>
            <a:pPr marL="0" lvl="0" indent="0" algn="l" rtl="0">
              <a:spcBef>
                <a:spcPts val="0"/>
              </a:spcBef>
              <a:spcAft>
                <a:spcPts val="0"/>
              </a:spcAft>
              <a:buNone/>
            </a:pPr>
            <a:endParaRPr sz="800" dirty="0"/>
          </a:p>
          <a:p>
            <a:pPr marL="0" lvl="0" indent="0" algn="l" rtl="0">
              <a:spcBef>
                <a:spcPts val="0"/>
              </a:spcBef>
              <a:spcAft>
                <a:spcPts val="0"/>
              </a:spcAft>
              <a:buNone/>
            </a:pPr>
            <a:endParaRPr sz="800" dirty="0"/>
          </a:p>
          <a:p>
            <a:pPr marL="0" lvl="0" indent="0" algn="l" rtl="0">
              <a:spcBef>
                <a:spcPts val="0"/>
              </a:spcBef>
              <a:spcAft>
                <a:spcPts val="0"/>
              </a:spcAft>
              <a:buNone/>
            </a:pPr>
            <a:endParaRPr sz="800" dirty="0"/>
          </a:p>
        </p:txBody>
      </p:sp>
      <p:pic>
        <p:nvPicPr>
          <p:cNvPr id="113" name="Google Shape;113;p18" descr="Free Key Png Image, Download Free Clip Art, Free Clip Art on Clipart Library"/>
          <p:cNvPicPr preferRelativeResize="0"/>
          <p:nvPr/>
        </p:nvPicPr>
        <p:blipFill>
          <a:blip r:embed="rId3">
            <a:alphaModFix/>
          </a:blip>
          <a:stretch>
            <a:fillRect/>
          </a:stretch>
        </p:blipFill>
        <p:spPr>
          <a:xfrm rot="5063370">
            <a:off x="170450" y="4129100"/>
            <a:ext cx="953272" cy="81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580550" y="205975"/>
            <a:ext cx="6759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the Future Cryptography?</a:t>
            </a:r>
            <a:endParaRPr/>
          </a:p>
        </p:txBody>
      </p:sp>
      <p:sp>
        <p:nvSpPr>
          <p:cNvPr id="119" name="Google Shape;119;p19"/>
          <p:cNvSpPr txBox="1">
            <a:spLocks noGrp="1"/>
          </p:cNvSpPr>
          <p:nvPr>
            <p:ph type="body" idx="1"/>
          </p:nvPr>
        </p:nvSpPr>
        <p:spPr>
          <a:xfrm>
            <a:off x="683400" y="1189275"/>
            <a:ext cx="6525300" cy="37446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dirty="0"/>
              <a:t>It is believable that Cryptography will continue to evolve and grow so that the public’s data remains secure and stable. This can include service and platform providers creating efficient ways to secure and encrypt user information to a further degree than it is today. Despite this, the fact that digital communication, and digital cash, such as cryptocurrency, are becoming more common, it is also extremely plausible that those who break cryptographic systems, such as hackers, will become more prominent. This can lead to a an abundance of valuable information becoming at risk of being stolen. However, for the future, the only certainty is that </a:t>
            </a:r>
            <a:r>
              <a:rPr lang="en" sz="1400"/>
              <a:t>cryptography will </a:t>
            </a:r>
            <a:r>
              <a:rPr lang="en" sz="1400" dirty="0"/>
              <a:t>never be 100% flawless and will still continue to develop. With this people must accept the fact that there are risks involved.</a:t>
            </a:r>
            <a:endParaRPr sz="1400" dirty="0"/>
          </a:p>
        </p:txBody>
      </p:sp>
      <p:sp>
        <p:nvSpPr>
          <p:cNvPr id="120" name="Google Shape;120;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21" name="Google Shape;121;p19"/>
          <p:cNvPicPr preferRelativeResize="0"/>
          <p:nvPr/>
        </p:nvPicPr>
        <p:blipFill>
          <a:blip r:embed="rId3">
            <a:alphaModFix/>
          </a:blip>
          <a:stretch>
            <a:fillRect/>
          </a:stretch>
        </p:blipFill>
        <p:spPr>
          <a:xfrm>
            <a:off x="7339850" y="1312550"/>
            <a:ext cx="1664974" cy="2353075"/>
          </a:xfrm>
          <a:prstGeom prst="rect">
            <a:avLst/>
          </a:prstGeom>
          <a:noFill/>
          <a:ln>
            <a:noFill/>
          </a:ln>
        </p:spPr>
      </p:pic>
      <p:pic>
        <p:nvPicPr>
          <p:cNvPr id="122" name="Google Shape;122;p19"/>
          <p:cNvPicPr preferRelativeResize="0"/>
          <p:nvPr/>
        </p:nvPicPr>
        <p:blipFill>
          <a:blip r:embed="rId4">
            <a:alphaModFix/>
          </a:blip>
          <a:stretch>
            <a:fillRect/>
          </a:stretch>
        </p:blipFill>
        <p:spPr>
          <a:xfrm>
            <a:off x="2532185" y="3561684"/>
            <a:ext cx="2523879" cy="14715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Resources</a:t>
            </a:r>
            <a:endParaRPr/>
          </a:p>
        </p:txBody>
      </p:sp>
      <p:sp>
        <p:nvSpPr>
          <p:cNvPr id="128" name="Google Shape;128;p20"/>
          <p:cNvSpPr txBox="1">
            <a:spLocks noGrp="1"/>
          </p:cNvSpPr>
          <p:nvPr>
            <p:ph type="body" idx="1"/>
          </p:nvPr>
        </p:nvSpPr>
        <p:spPr>
          <a:xfrm>
            <a:off x="580550" y="1352550"/>
            <a:ext cx="7318500" cy="315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u="sng">
                <a:solidFill>
                  <a:schemeClr val="hlink"/>
                </a:solidFill>
                <a:hlinkClick r:id="rId3"/>
              </a:rPr>
              <a:t>https://economictimes.indiatimes.com/definition/cryptography</a:t>
            </a:r>
            <a:endParaRPr/>
          </a:p>
          <a:p>
            <a:pPr marL="0" lvl="0" indent="0" algn="l" rtl="0">
              <a:spcBef>
                <a:spcPts val="600"/>
              </a:spcBef>
              <a:spcAft>
                <a:spcPts val="0"/>
              </a:spcAft>
              <a:buNone/>
            </a:pPr>
            <a:r>
              <a:rPr lang="en" u="sng">
                <a:solidFill>
                  <a:schemeClr val="hlink"/>
                </a:solidFill>
                <a:hlinkClick r:id="rId4"/>
              </a:rPr>
              <a:t>https://marvelous-essays.com/blog/interesting-facts-about-cryptography.html</a:t>
            </a:r>
            <a:endParaRPr/>
          </a:p>
          <a:p>
            <a:pPr marL="0" lvl="0" indent="0" algn="l" rtl="0">
              <a:spcBef>
                <a:spcPts val="600"/>
              </a:spcBef>
              <a:spcAft>
                <a:spcPts val="0"/>
              </a:spcAft>
              <a:buNone/>
            </a:pPr>
            <a:r>
              <a:rPr lang="en" u="sng">
                <a:solidFill>
                  <a:schemeClr val="hlink"/>
                </a:solidFill>
                <a:hlinkClick r:id="rId5"/>
              </a:rPr>
              <a:t>https://www.britannica.com/topic/cryptology</a:t>
            </a:r>
            <a:endParaRPr/>
          </a:p>
          <a:p>
            <a:pPr marL="0" lvl="0" indent="0" algn="l" rtl="0">
              <a:spcBef>
                <a:spcPts val="600"/>
              </a:spcBef>
              <a:spcAft>
                <a:spcPts val="0"/>
              </a:spcAft>
              <a:buNone/>
            </a:pPr>
            <a:r>
              <a:rPr lang="en" u="sng">
                <a:solidFill>
                  <a:schemeClr val="hlink"/>
                </a:solidFill>
                <a:hlinkClick r:id="rId6"/>
              </a:rPr>
              <a:t>https://www.simplilearn.com/what-is-des-article</a:t>
            </a:r>
            <a:endParaRPr/>
          </a:p>
          <a:p>
            <a:pPr marL="0" lvl="0" indent="0" algn="l" rtl="0">
              <a:spcBef>
                <a:spcPts val="600"/>
              </a:spcBef>
              <a:spcAft>
                <a:spcPts val="0"/>
              </a:spcAft>
              <a:buNone/>
            </a:pPr>
            <a:r>
              <a:rPr lang="en" u="sng">
                <a:solidFill>
                  <a:schemeClr val="hlink"/>
                </a:solidFill>
                <a:hlinkClick r:id="rId7"/>
              </a:rPr>
              <a:t>https://www.comparitech.com/blog/information-security/rsa-encryption/</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29" name="Google Shape;129;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1204</Words>
  <Application>Microsoft Office PowerPoint</Application>
  <PresentationFormat>On-screen Show (16:9)</PresentationFormat>
  <Paragraphs>84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Muli</vt:lpstr>
      <vt:lpstr>Lexend Deca</vt:lpstr>
      <vt:lpstr>Arial</vt:lpstr>
      <vt:lpstr>Aliena template</vt:lpstr>
      <vt:lpstr>Cryptography and Computer Science</vt:lpstr>
      <vt:lpstr>What is Cryptography?</vt:lpstr>
      <vt:lpstr>Visual Representation of Cryptography</vt:lpstr>
      <vt:lpstr>Key Developments in Cryptography</vt:lpstr>
      <vt:lpstr>Cryptography: The More You Know</vt:lpstr>
      <vt:lpstr>Computer Science Behind Cryptography</vt:lpstr>
      <vt:lpstr>What is the Future Cryptography?</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and Computer Science</dc:title>
  <cp:lastModifiedBy>Aidan Majeed</cp:lastModifiedBy>
  <cp:revision>2</cp:revision>
  <dcterms:modified xsi:type="dcterms:W3CDTF">2021-04-03T02:45:00Z</dcterms:modified>
</cp:coreProperties>
</file>